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8" r:id="rId2"/>
    <p:sldId id="269" r:id="rId3"/>
    <p:sldId id="265" r:id="rId4"/>
    <p:sldId id="270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0" d="100"/>
          <a:sy n="80" d="100"/>
        </p:scale>
        <p:origin x="102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9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0.12279749034156646"/>
          <c:w val="0.9258088878596058"/>
          <c:h val="0.76307934934205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4.9019607843137254E-3"/>
                  <c:y val="-7.18903388004309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3A-4C15-8971-9CDCABF7674D}"/>
                </c:ext>
              </c:extLst>
            </c:dLbl>
            <c:dLbl>
              <c:idx val="1"/>
              <c:layout>
                <c:manualLayout>
                  <c:x val="-9.8039215686274508E-3"/>
                  <c:y val="-1.425718337215146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3A-4C15-8971-9CDCABF7674D}"/>
                </c:ext>
              </c:extLst>
            </c:dLbl>
            <c:dLbl>
              <c:idx val="2"/>
              <c:layout>
                <c:manualLayout>
                  <c:x val="-8.1699346405228763E-3"/>
                  <c:y val="-3.07237374669426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3A-4C15-8971-9CDCABF7674D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01.07.2025 г</c:v>
                </c:pt>
                <c:pt idx="1">
                  <c:v>Фактическое исполнение на 01.07.2025 г</c:v>
                </c:pt>
              </c:strCache>
            </c:strRef>
          </c:cat>
          <c:val>
            <c:numRef>
              <c:f>'Исполнение бюджета'!$B$2:$B$3</c:f>
              <c:numCache>
                <c:formatCode>#,##0.0_ ;\-#,##0.0\ </c:formatCode>
                <c:ptCount val="2"/>
                <c:pt idx="0">
                  <c:v>1242943.2</c:v>
                </c:pt>
                <c:pt idx="1">
                  <c:v>558409.19999999995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93A-4C15-8971-9CDCABF7674D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6.09124199740597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93A-4C15-8971-9CDCABF7674D}"/>
                </c:ext>
              </c:extLst>
            </c:dLbl>
            <c:dLbl>
              <c:idx val="1"/>
              <c:layout>
                <c:manualLayout>
                  <c:x val="3.2679738562091504E-3"/>
                  <c:y val="-2.249046041954705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93A-4C15-8971-9CDCABF7674D}"/>
                </c:ext>
              </c:extLst>
            </c:dLbl>
            <c:dLbl>
              <c:idx val="2"/>
              <c:layout>
                <c:manualLayout>
                  <c:x val="4.9019607843137254E-2"/>
                  <c:y val="-3.07237374669426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93A-4C15-8971-9CDCABF7674D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01.07.2025 г</c:v>
                </c:pt>
                <c:pt idx="1">
                  <c:v>Фактическое исполнение на 01.07.2025 г</c:v>
                </c:pt>
              </c:strCache>
            </c:strRef>
          </c:cat>
          <c:val>
            <c:numRef>
              <c:f>'Исполнение бюджета'!$C$2:$C$3</c:f>
              <c:numCache>
                <c:formatCode>#,##0.0_ ;\-#,##0.0\ </c:formatCode>
                <c:ptCount val="2"/>
                <c:pt idx="0">
                  <c:v>1273176.2</c:v>
                </c:pt>
                <c:pt idx="1">
                  <c:v>569108.80000000005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93A-4C15-8971-9CDCABF7674D}"/>
            </c:ext>
          </c:extLst>
        </c:ser>
        <c:ser>
          <c:idx val="2"/>
          <c:order val="2"/>
          <c:tx>
            <c:strRef>
              <c:f>'Исполнение бюджета'!$D$1</c:f>
              <c:strCache>
                <c:ptCount val="1"/>
                <c:pt idx="0">
                  <c:v>Дефицит(-)/профицит(+)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2678451958211108E-3"/>
                  <c:y val="-3.113885886347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93A-4C15-8971-9CDCABF7674D}"/>
                </c:ext>
              </c:extLst>
            </c:dLbl>
            <c:dLbl>
              <c:idx val="1"/>
              <c:layout>
                <c:manualLayout>
                  <c:x val="4.1696258555915808E-3"/>
                  <c:y val="-3.078013865616495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93A-4C15-8971-9CDCABF767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01.07.2025 г</c:v>
                </c:pt>
                <c:pt idx="1">
                  <c:v>Фактическое исполнение на 01.07.2025 г</c:v>
                </c:pt>
              </c:strCache>
            </c:strRef>
          </c:cat>
          <c:val>
            <c:numRef>
              <c:f>'Исполнение бюджета'!$D$2:$D$3</c:f>
              <c:numCache>
                <c:formatCode>#,##0.0_ ;\-#,##0.0\ </c:formatCode>
                <c:ptCount val="2"/>
                <c:pt idx="0">
                  <c:v>38591.9</c:v>
                </c:pt>
                <c:pt idx="1">
                  <c:v>10699.600000000093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93A-4C15-8971-9CDCABF7674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118729728"/>
        <c:axId val="71815936"/>
      </c:barChart>
      <c:catAx>
        <c:axId val="118729728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1815936"/>
        <c:crosses val="autoZero"/>
        <c:auto val="1"/>
        <c:lblAlgn val="ctr"/>
        <c:lblOffset val="100"/>
        <c:noMultiLvlLbl val="0"/>
      </c:catAx>
      <c:valAx>
        <c:axId val="7181593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8729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53906129380888"/>
          <c:y val="4.4178770592376718E-3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9.8097659199379711E-2"/>
          <c:w val="0.9258088878596058"/>
          <c:h val="0.71916863510826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65-4080-B7C3-9F1EA1CEE84C}"/>
                </c:ext>
              </c:extLst>
            </c:dLbl>
            <c:dLbl>
              <c:idx val="1"/>
              <c:layout>
                <c:manualLayout>
                  <c:x val="-9.8039215686274508E-3"/>
                  <c:y val="-8.75897502831944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65-4080-B7C3-9F1EA1CEE84C}"/>
                </c:ext>
              </c:extLst>
            </c:dLbl>
            <c:dLbl>
              <c:idx val="2"/>
              <c:layout>
                <c:manualLayout>
                  <c:x val="-3.2679738562091504E-3"/>
                  <c:y val="4.95379640510489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65-4080-B7C3-9F1EA1CEE84C}"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бюджета'!$B$2:$B$4</c:f>
              <c:numCache>
                <c:formatCode>0.0</c:formatCode>
                <c:ptCount val="3"/>
                <c:pt idx="0">
                  <c:v>343591.1</c:v>
                </c:pt>
                <c:pt idx="1">
                  <c:v>14156.5</c:v>
                </c:pt>
                <c:pt idx="2">
                  <c:v>885195.6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B65-4080-B7C3-9F1EA1CEE84C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05882352941176E-2"/>
                  <c:y val="-6.8625120527828695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B65-4080-B7C3-9F1EA1CEE84C}"/>
                </c:ext>
              </c:extLst>
            </c:dLbl>
            <c:dLbl>
              <c:idx val="1"/>
              <c:layout>
                <c:manualLayout>
                  <c:x val="-9.8039215686274508E-3"/>
                  <c:y val="-9.5633942883963527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B65-4080-B7C3-9F1EA1CEE84C}"/>
                </c:ext>
              </c:extLst>
            </c:dLbl>
            <c:dLbl>
              <c:idx val="2"/>
              <c:layout>
                <c:manualLayout>
                  <c:x val="1.6604652359631517E-2"/>
                  <c:y val="-2.6026879812739406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B65-4080-B7C3-9F1EA1CEE84C}"/>
                </c:ext>
              </c:extLst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бюджета'!$C$2:$C$4</c:f>
              <c:numCache>
                <c:formatCode>General</c:formatCode>
                <c:ptCount val="3"/>
                <c:pt idx="0">
                  <c:v>143658.1</c:v>
                </c:pt>
                <c:pt idx="1">
                  <c:v>7253.8</c:v>
                </c:pt>
                <c:pt idx="2" formatCode="0.0">
                  <c:v>407497.3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B65-4080-B7C3-9F1EA1CEE84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79026048"/>
        <c:axId val="77143040"/>
      </c:barChart>
      <c:catAx>
        <c:axId val="79026048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7143040"/>
        <c:crosses val="autoZero"/>
        <c:auto val="1"/>
        <c:lblAlgn val="ctr"/>
        <c:lblOffset val="100"/>
        <c:noMultiLvlLbl val="0"/>
      </c:catAx>
      <c:valAx>
        <c:axId val="77143040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9026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073842743760179"/>
          <c:y val="0.14610958259539789"/>
          <c:w val="0.91003608000195102"/>
          <c:h val="0.43529395426651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rgbClr val="0070C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4489166966994635E-3"/>
                  <c:y val="2.457202467699667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47573,8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D6A-4C78-8DEA-0DA1866A0090}"/>
                </c:ext>
              </c:extLst>
            </c:dLbl>
            <c:dLbl>
              <c:idx val="1"/>
              <c:layout>
                <c:manualLayout>
                  <c:x val="1.1871309691877054E-2"/>
                  <c:y val="3.9136787089016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D6A-4C78-8DEA-0DA1866A0090}"/>
                </c:ext>
              </c:extLst>
            </c:dLbl>
            <c:dLbl>
              <c:idx val="2"/>
              <c:layout>
                <c:manualLayout>
                  <c:x val="1.2271558806022457E-2"/>
                  <c:y val="2.3743276890802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D6A-4C78-8DEA-0DA1866A0090}"/>
                </c:ext>
              </c:extLst>
            </c:dLbl>
            <c:dLbl>
              <c:idx val="3"/>
              <c:layout>
                <c:manualLayout>
                  <c:x val="0"/>
                  <c:y val="2.5936660632478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D6A-4C78-8DEA-0DA1866A0090}"/>
                </c:ext>
              </c:extLst>
            </c:dLbl>
            <c:dLbl>
              <c:idx val="4"/>
              <c:layout>
                <c:manualLayout>
                  <c:x val="0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D6A-4C78-8DEA-0DA1866A0090}"/>
                </c:ext>
              </c:extLst>
            </c:dLbl>
            <c:dLbl>
              <c:idx val="5"/>
              <c:layout>
                <c:manualLayout>
                  <c:x val="2.8677933707456174E-3"/>
                  <c:y val="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6A-4C78-8DEA-0DA1866A0090}"/>
                </c:ext>
              </c:extLst>
            </c:dLbl>
            <c:dLbl>
              <c:idx val="6"/>
              <c:layout>
                <c:manualLayout>
                  <c:x val="2.8677933707456174E-3"/>
                  <c:y val="4.1498657011965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D6A-4C78-8DEA-0DA1866A0090}"/>
                </c:ext>
              </c:extLst>
            </c:dLbl>
            <c:dLbl>
              <c:idx val="7"/>
              <c:layout>
                <c:manualLayout>
                  <c:x val="-1.051512088782681E-16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D6A-4C78-8DEA-0DA1866A0090}"/>
                </c:ext>
              </c:extLst>
            </c:dLbl>
            <c:dLbl>
              <c:idx val="8"/>
              <c:layout>
                <c:manualLayout>
                  <c:x val="4.3016900561184263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D6A-4C78-8DEA-0DA1866A0090}"/>
                </c:ext>
              </c:extLst>
            </c:dLbl>
            <c:dLbl>
              <c:idx val="9"/>
              <c:layout>
                <c:manualLayout>
                  <c:x val="7.1694834268641481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D6A-4C78-8DEA-0DA1866A0090}"/>
                </c:ext>
              </c:extLst>
            </c:dLbl>
            <c:dLbl>
              <c:idx val="10"/>
              <c:layout>
                <c:manualLayout>
                  <c:x val="-2.867793370745512E-3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D6A-4C78-8DEA-0DA1866A0090}"/>
                </c:ext>
              </c:extLst>
            </c:dLbl>
            <c:spPr>
              <a:solidFill>
                <a:srgbClr val="0070C0"/>
              </a:soli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бюджета'!$B$2:$B$12</c:f>
              <c:numCache>
                <c:formatCode>#\ ##0.0</c:formatCode>
                <c:ptCount val="11"/>
                <c:pt idx="0">
                  <c:v>47573.8</c:v>
                </c:pt>
                <c:pt idx="1">
                  <c:v>20081.099999999999</c:v>
                </c:pt>
                <c:pt idx="2">
                  <c:v>30908.9</c:v>
                </c:pt>
                <c:pt idx="3">
                  <c:v>36940.300000000003</c:v>
                </c:pt>
                <c:pt idx="4">
                  <c:v>16385.8</c:v>
                </c:pt>
                <c:pt idx="5">
                  <c:v>318996.09999999998</c:v>
                </c:pt>
                <c:pt idx="6">
                  <c:v>54557.4</c:v>
                </c:pt>
                <c:pt idx="7">
                  <c:v>8757.2999999999993</c:v>
                </c:pt>
                <c:pt idx="8">
                  <c:v>33362.1</c:v>
                </c:pt>
                <c:pt idx="9">
                  <c:v>1544.1</c:v>
                </c:pt>
                <c:pt idx="10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D6A-4C78-8DEA-0DA1866A0090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9019607843137254E-3"/>
                  <c:y val="-7.960303935419990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114572,3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FD6A-4C78-8DEA-0DA1866A0090}"/>
                </c:ext>
              </c:extLst>
            </c:dLbl>
            <c:dLbl>
              <c:idx val="1"/>
              <c:layout>
                <c:manualLayout>
                  <c:x val="-1.6339869281045752E-3"/>
                  <c:y val="-5.995640901191599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48087,6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FD6A-4C78-8DEA-0DA1866A0090}"/>
                </c:ext>
              </c:extLst>
            </c:dLbl>
            <c:dLbl>
              <c:idx val="2"/>
              <c:layout>
                <c:manualLayout>
                  <c:x val="1.6604652359631517E-2"/>
                  <c:y val="-0.111104075969160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D6A-4C78-8DEA-0DA1866A0090}"/>
                </c:ext>
              </c:extLst>
            </c:dLbl>
            <c:dLbl>
              <c:idx val="3"/>
              <c:layout>
                <c:manualLayout>
                  <c:x val="0"/>
                  <c:y val="-4.9399662284373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D6A-4C78-8DEA-0DA1866A0090}"/>
                </c:ext>
              </c:extLst>
            </c:dLbl>
            <c:dLbl>
              <c:idx val="4"/>
              <c:layout>
                <c:manualLayout>
                  <c:x val="-4.9019607843136057E-3"/>
                  <c:y val="-3.293310818958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D6A-4C78-8DEA-0DA1866A0090}"/>
                </c:ext>
              </c:extLst>
            </c:dLbl>
            <c:dLbl>
              <c:idx val="6"/>
              <c:layout>
                <c:manualLayout>
                  <c:x val="0"/>
                  <c:y val="-8.040364796068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D6A-4C78-8DEA-0DA1866A0090}"/>
                </c:ext>
              </c:extLst>
            </c:dLbl>
            <c:dLbl>
              <c:idx val="7"/>
              <c:layout>
                <c:manualLayout>
                  <c:x val="2.8677933707456174E-3"/>
                  <c:y val="-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D6A-4C78-8DEA-0DA1866A0090}"/>
                </c:ext>
              </c:extLst>
            </c:dLbl>
            <c:dLbl>
              <c:idx val="8"/>
              <c:layout>
                <c:manualLayout>
                  <c:x val="-2.8677933707456174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D6A-4C78-8DEA-0DA1866A0090}"/>
                </c:ext>
              </c:extLst>
            </c:dLbl>
            <c:dLbl>
              <c:idx val="9"/>
              <c:layout>
                <c:manualLayout>
                  <c:x val="-1.4338966853728087E-3"/>
                  <c:y val="-5.9654319454701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D6A-4C78-8DEA-0DA1866A0090}"/>
                </c:ext>
              </c:extLst>
            </c:dLbl>
            <c:dLbl>
              <c:idx val="10"/>
              <c:layout>
                <c:manualLayout>
                  <c:x val="-2.867793370745512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D6A-4C78-8DEA-0DA1866A0090}"/>
                </c:ext>
              </c:extLst>
            </c:dLbl>
            <c:spPr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бюджета'!$C$2:$C$12</c:f>
              <c:numCache>
                <c:formatCode>#\ ##0.0</c:formatCode>
                <c:ptCount val="11"/>
                <c:pt idx="0">
                  <c:v>114572.3</c:v>
                </c:pt>
                <c:pt idx="1">
                  <c:v>48087.6</c:v>
                </c:pt>
                <c:pt idx="2">
                  <c:v>92214.3</c:v>
                </c:pt>
                <c:pt idx="3">
                  <c:v>87494.5</c:v>
                </c:pt>
                <c:pt idx="4">
                  <c:v>23962.9</c:v>
                </c:pt>
                <c:pt idx="5">
                  <c:v>654048</c:v>
                </c:pt>
                <c:pt idx="6">
                  <c:v>117958.6</c:v>
                </c:pt>
                <c:pt idx="7">
                  <c:v>62044.9</c:v>
                </c:pt>
                <c:pt idx="8">
                  <c:v>69538.5</c:v>
                </c:pt>
                <c:pt idx="9">
                  <c:v>3250.8</c:v>
                </c:pt>
                <c:pt idx="10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FD6A-4C78-8DEA-0DA1866A009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65163648"/>
        <c:axId val="65165184"/>
      </c:barChart>
      <c:catAx>
        <c:axId val="65163648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165184"/>
        <c:crosses val="autoZero"/>
        <c:auto val="1"/>
        <c:lblAlgn val="ctr"/>
        <c:lblOffset val="100"/>
        <c:noMultiLvlLbl val="0"/>
      </c:catAx>
      <c:valAx>
        <c:axId val="65165184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163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19643436185500618"/>
          <c:h val="4.98927406758726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0.2872</cdr:x>
      <cdr:y>0.31121</cdr:y>
    </cdr:from>
    <cdr:to>
      <cdr:x>0.35757</cdr:x>
      <cdr:y>0.37772</cdr:y>
    </cdr:to>
    <cdr:sp macro="" textlink="">
      <cdr:nvSpPr>
        <cdr:cNvPr id="2" name="TextBox 14"/>
        <cdr:cNvSpPr txBox="1"/>
      </cdr:nvSpPr>
      <cdr:spPr>
        <a:xfrm xmlns:a="http://schemas.openxmlformats.org/drawingml/2006/main">
          <a:off x="2232248" y="1440160"/>
          <a:ext cx="546944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  <cdr:relSizeAnchor xmlns:cdr="http://schemas.openxmlformats.org/drawingml/2006/chartDrawing">
    <cdr:from>
      <cdr:x>0.17603</cdr:x>
      <cdr:y>0.31121</cdr:y>
    </cdr:from>
    <cdr:to>
      <cdr:x>0.2464</cdr:x>
      <cdr:y>0.37772</cdr:y>
    </cdr:to>
    <cdr:sp macro="" textlink="">
      <cdr:nvSpPr>
        <cdr:cNvPr id="3" name="TextBox 14"/>
        <cdr:cNvSpPr txBox="1"/>
      </cdr:nvSpPr>
      <cdr:spPr>
        <a:xfrm xmlns:a="http://schemas.openxmlformats.org/drawingml/2006/main">
          <a:off x="1368152" y="1440160"/>
          <a:ext cx="546943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F49FA-4D08-4D9E-BADC-5B428DA39618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9438-0C25-4ECE-91C2-FBA4C87A66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3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9271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741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37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640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160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047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4772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017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32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563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191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9214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3205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4421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95695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49336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560285"/>
            <a:ext cx="3811588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19200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560285"/>
            <a:ext cx="3813174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35217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62284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803371"/>
            <a:ext cx="3811588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62284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03371"/>
            <a:ext cx="3813174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922304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4726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30527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8103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086908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6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10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8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5006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93315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9846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604148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9336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007191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11331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040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33660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9796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466219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46751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91417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207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294168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154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68537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046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9933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583009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83617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307593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639516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55729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47326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895989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76539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472320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7046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368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6408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43713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165090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975870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619954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811575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2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4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6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696480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092966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176501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547512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701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502105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57322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10307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92037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200155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1" y="4980566"/>
            <a:ext cx="377483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4980566"/>
            <a:ext cx="376472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108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8320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756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hyperlink" Target="https://www.facebook.com" TargetMode="Externa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hyperlink" Target="https://twitter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hyperlink" Target="https://www.linkedin.com/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6211014"/>
            <a:ext cx="1620957" cy="492443"/>
          </a:xfrm>
          <a:prstGeom prst="rect">
            <a:avLst/>
          </a:prstGeom>
        </p:spPr>
        <p:txBody>
          <a:bodyPr vert="horz" wrap="square" lIns="121920" tIns="60960" rIns="121920" bIns="609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FF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2" y="6293088"/>
            <a:ext cx="104568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mtClean="0">
                <a:solidFill>
                  <a:srgbClr val="FFFFFF"/>
                </a:solidFill>
              </a:rPr>
              <a:pPr algn="ctr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08776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28120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5" y="6390366"/>
            <a:ext cx="48101" cy="13780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6387435"/>
            <a:ext cx="106665" cy="13650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6399835"/>
            <a:ext cx="115473" cy="125761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18" name="Rectangle 17">
            <a:hlinkClick r:id="rId76"/>
          </p:cNvPr>
          <p:cNvSpPr/>
          <p:nvPr userDrawn="1"/>
        </p:nvSpPr>
        <p:spPr>
          <a:xfrm>
            <a:off x="7994199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5" name="Rectangle 24">
            <a:hlinkClick r:id="rId77"/>
          </p:cNvPr>
          <p:cNvSpPr/>
          <p:nvPr userDrawn="1"/>
        </p:nvSpPr>
        <p:spPr>
          <a:xfrm>
            <a:off x="8319704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6" name="Rectangle 25">
            <a:hlinkClick r:id="rId78"/>
          </p:cNvPr>
          <p:cNvSpPr/>
          <p:nvPr userDrawn="1"/>
        </p:nvSpPr>
        <p:spPr>
          <a:xfrm>
            <a:off x="8652658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6259096"/>
            <a:ext cx="301752" cy="4023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69" y="6251322"/>
            <a:ext cx="301752" cy="4023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05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  <p:sldLayoutId id="2147483725" r:id="rId53"/>
    <p:sldLayoutId id="2147483726" r:id="rId54"/>
    <p:sldLayoutId id="2147483727" r:id="rId55"/>
    <p:sldLayoutId id="2147483728" r:id="rId56"/>
    <p:sldLayoutId id="2147483729" r:id="rId57"/>
    <p:sldLayoutId id="2147483730" r:id="rId58"/>
    <p:sldLayoutId id="2147483731" r:id="rId59"/>
    <p:sldLayoutId id="2147483732" r:id="rId60"/>
    <p:sldLayoutId id="2147483733" r:id="rId61"/>
    <p:sldLayoutId id="2147483734" r:id="rId62"/>
    <p:sldLayoutId id="2147483735" r:id="rId63"/>
    <p:sldLayoutId id="2147483736" r:id="rId64"/>
    <p:sldLayoutId id="2147483737" r:id="rId65"/>
    <p:sldLayoutId id="2147483738" r:id="rId66"/>
    <p:sldLayoutId id="2147483739" r:id="rId67"/>
    <p:sldLayoutId id="2147483740" r:id="rId68"/>
    <p:sldLayoutId id="2147483741" r:id="rId69"/>
    <p:sldLayoutId id="2147483742" r:id="rId70"/>
    <p:sldLayoutId id="2147483743" r:id="rId71"/>
    <p:sldLayoutId id="2147483744" r:id="rId72"/>
    <p:sldLayoutId id="2147483745" r:id="rId73"/>
    <p:sldLayoutId id="2147483746" r:id="rId74"/>
  </p:sldLayoutIdLst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147192" y="5984372"/>
            <a:ext cx="7812360" cy="873628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бюджета городского округа на 01 июля 2025 год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329319"/>
              </p:ext>
            </p:extLst>
          </p:nvPr>
        </p:nvGraphicFramePr>
        <p:xfrm>
          <a:off x="971600" y="1628800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611560" y="112474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2120" y="4829018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86877" y="4821394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</p:spTree>
    <p:extLst>
      <p:ext uri="{BB962C8B-B14F-4D97-AF65-F5344CB8AC3E}">
        <p14:creationId xmlns:p14="http://schemas.microsoft.com/office/powerpoint/2010/main" val="77517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доходов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2384421"/>
              </p:ext>
            </p:extLst>
          </p:nvPr>
        </p:nvGraphicFramePr>
        <p:xfrm>
          <a:off x="739343" y="1546894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июля 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32067" y="154689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5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расходов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7879383"/>
              </p:ext>
            </p:extLst>
          </p:nvPr>
        </p:nvGraphicFramePr>
        <p:xfrm>
          <a:off x="179512" y="1196752"/>
          <a:ext cx="885698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июля  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79512" y="1546893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72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93422" y="81995"/>
            <a:ext cx="8894953" cy="75472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78" tIns="44839" rIns="89678" bIns="44839" rtlCol="0" anchor="ctr"/>
          <a:lstStyle/>
          <a:p>
            <a:pPr algn="ctr"/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муниципального долга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705226"/>
              </p:ext>
            </p:extLst>
          </p:nvPr>
        </p:nvGraphicFramePr>
        <p:xfrm>
          <a:off x="93421" y="980728"/>
          <a:ext cx="8894954" cy="5616626"/>
        </p:xfrm>
        <a:graphic>
          <a:graphicData uri="http://schemas.openxmlformats.org/drawingml/2006/table">
            <a:tbl>
              <a:tblPr/>
              <a:tblGrid>
                <a:gridCol w="3198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6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89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Долговые 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фактического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возникновения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погашения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договору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Текущий объем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основного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долга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тыс. руб.)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Кредиты коммерческих  банков  и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иных кредитных организаций 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Бюджетные кредиты всего, в том числе: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498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Бюджетный кредит из областного бюджета на частичное покрытие дефицита бюджета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</a:t>
                      </a:r>
                      <a:r>
                        <a:rPr lang="ru-RU" sz="2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18.08.2026-1200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18.08.2027-1200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18.09.2028-1400 тыс. руб.</a:t>
                      </a:r>
                      <a:endParaRPr lang="ru-RU" sz="16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ценные бумаги </a:t>
                      </a:r>
                    </a:p>
                    <a:p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37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 гарантии 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5380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  муниципальный    долг городского округа Воротынский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02225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i9_Multicolored Dark">
      <a:dk1>
        <a:srgbClr val="FFFFFF"/>
      </a:dk1>
      <a:lt1>
        <a:srgbClr val="2B2B2D"/>
      </a:lt1>
      <a:dk2>
        <a:srgbClr val="21B169"/>
      </a:dk2>
      <a:lt2>
        <a:srgbClr val="CF423F"/>
      </a:lt2>
      <a:accent1>
        <a:srgbClr val="4DB3C7"/>
      </a:accent1>
      <a:accent2>
        <a:srgbClr val="85CA46"/>
      </a:accent2>
      <a:accent3>
        <a:srgbClr val="F49D00"/>
      </a:accent3>
      <a:accent4>
        <a:srgbClr val="D2326B"/>
      </a:accent4>
      <a:accent5>
        <a:srgbClr val="1D6E9B"/>
      </a:accent5>
      <a:accent6>
        <a:srgbClr val="6F4EA4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710</TotalTime>
  <Words>179</Words>
  <Application>Microsoft Office PowerPoint</Application>
  <PresentationFormat>Экран (4:3)</PresentationFormat>
  <Paragraphs>60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Open Sans</vt:lpstr>
      <vt:lpstr>Open Sans Light</vt:lpstr>
      <vt:lpstr>Open Sans Semibold</vt:lpstr>
      <vt:lpstr>Times New Roman</vt:lpstr>
      <vt:lpstr>Office Theme</vt:lpstr>
      <vt:lpstr>Основные характеристики бюджета городского округа на 01 июля 2025 год  </vt:lpstr>
      <vt:lpstr>Общий объем доходов  </vt:lpstr>
      <vt:lpstr>Общий объем расходов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Иорина Екатерина</dc:creator>
  <cp:lastModifiedBy>Марина МЛ. Лизункова</cp:lastModifiedBy>
  <cp:revision>163</cp:revision>
  <cp:lastPrinted>2019-04-17T08:08:24Z</cp:lastPrinted>
  <dcterms:created xsi:type="dcterms:W3CDTF">2017-03-23T13:15:52Z</dcterms:created>
  <dcterms:modified xsi:type="dcterms:W3CDTF">2026-03-03T07:37:46Z</dcterms:modified>
</cp:coreProperties>
</file>